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9" r:id="rId2"/>
    <p:sldId id="271" r:id="rId3"/>
    <p:sldId id="269" r:id="rId4"/>
    <p:sldId id="285" r:id="rId5"/>
    <p:sldId id="294" r:id="rId6"/>
    <p:sldId id="293" r:id="rId7"/>
    <p:sldId id="290" r:id="rId8"/>
    <p:sldId id="292" r:id="rId9"/>
    <p:sldId id="282" r:id="rId10"/>
    <p:sldId id="287" r:id="rId11"/>
  </p:sldIdLst>
  <p:sldSz cx="12188825" cy="6858000"/>
  <p:notesSz cx="7102475" cy="9037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81" autoAdjust="0"/>
    <p:restoredTop sz="94660"/>
  </p:normalViewPr>
  <p:slideViewPr>
    <p:cSldViewPr>
      <p:cViewPr varScale="1">
        <p:scale>
          <a:sx n="85" d="100"/>
          <a:sy n="85" d="100"/>
        </p:scale>
        <p:origin x="486" y="9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4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one" userId="43fcec3c00f804f7" providerId="LiveId" clId="{FAAE22C1-611A-45A6-AD66-8404EE3B55C7}"/>
    <pc:docChg chg="custSel modSld modNotesMaster modHandout">
      <pc:chgData name="Stephen Noone" userId="43fcec3c00f804f7" providerId="LiveId" clId="{FAAE22C1-611A-45A6-AD66-8404EE3B55C7}" dt="2023-10-18T21:40:05.010" v="58" actId="6549"/>
      <pc:docMkLst>
        <pc:docMk/>
      </pc:docMkLst>
      <pc:sldChg chg="addSp delSp modSp mod chgLayout">
        <pc:chgData name="Stephen Noone" userId="43fcec3c00f804f7" providerId="LiveId" clId="{FAAE22C1-611A-45A6-AD66-8404EE3B55C7}" dt="2023-10-18T20:32:42.303" v="0" actId="700"/>
        <pc:sldMkLst>
          <pc:docMk/>
          <pc:sldMk cId="2967266695" sldId="259"/>
        </pc:sldMkLst>
        <pc:spChg chg="mod ord">
          <ac:chgData name="Stephen Noone" userId="43fcec3c00f804f7" providerId="LiveId" clId="{FAAE22C1-611A-45A6-AD66-8404EE3B55C7}" dt="2023-10-18T20:32:42.303" v="0" actId="700"/>
          <ac:spMkLst>
            <pc:docMk/>
            <pc:sldMk cId="2967266695" sldId="259"/>
            <ac:spMk id="2" creationId="{00000000-0000-0000-0000-000000000000}"/>
          </ac:spMkLst>
        </pc:spChg>
        <pc:spChg chg="del">
          <ac:chgData name="Stephen Noone" userId="43fcec3c00f804f7" providerId="LiveId" clId="{FAAE22C1-611A-45A6-AD66-8404EE3B55C7}" dt="2023-10-18T20:32:42.303" v="0" actId="700"/>
          <ac:spMkLst>
            <pc:docMk/>
            <pc:sldMk cId="2967266695" sldId="259"/>
            <ac:spMk id="3" creationId="{00000000-0000-0000-0000-000000000000}"/>
          </ac:spMkLst>
        </pc:spChg>
        <pc:spChg chg="mod ord">
          <ac:chgData name="Stephen Noone" userId="43fcec3c00f804f7" providerId="LiveId" clId="{FAAE22C1-611A-45A6-AD66-8404EE3B55C7}" dt="2023-10-18T20:32:42.303" v="0" actId="700"/>
          <ac:spMkLst>
            <pc:docMk/>
            <pc:sldMk cId="2967266695" sldId="259"/>
            <ac:spMk id="4" creationId="{86D5F2BA-D2EC-45B5-899B-1A78A016CBDD}"/>
          </ac:spMkLst>
        </pc:spChg>
        <pc:spChg chg="add mod ord">
          <ac:chgData name="Stephen Noone" userId="43fcec3c00f804f7" providerId="LiveId" clId="{FAAE22C1-611A-45A6-AD66-8404EE3B55C7}" dt="2023-10-18T20:32:42.303" v="0" actId="700"/>
          <ac:spMkLst>
            <pc:docMk/>
            <pc:sldMk cId="2967266695" sldId="259"/>
            <ac:spMk id="5" creationId="{406BD7DE-1EA6-7C2E-736F-50074DE54589}"/>
          </ac:spMkLst>
        </pc:spChg>
      </pc:sldChg>
      <pc:sldChg chg="modSp mod">
        <pc:chgData name="Stephen Noone" userId="43fcec3c00f804f7" providerId="LiveId" clId="{FAAE22C1-611A-45A6-AD66-8404EE3B55C7}" dt="2023-10-18T21:40:05.010" v="58" actId="6549"/>
        <pc:sldMkLst>
          <pc:docMk/>
          <pc:sldMk cId="2808548875" sldId="293"/>
        </pc:sldMkLst>
        <pc:spChg chg="mod">
          <ac:chgData name="Stephen Noone" userId="43fcec3c00f804f7" providerId="LiveId" clId="{FAAE22C1-611A-45A6-AD66-8404EE3B55C7}" dt="2023-10-18T21:40:05.010" v="58" actId="6549"/>
          <ac:spMkLst>
            <pc:docMk/>
            <pc:sldMk cId="2808548875" sldId="293"/>
            <ac:spMk id="3" creationId="{DFC32F15-B90A-77B3-D38B-6A75E7BD96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10/18/2023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84188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584188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10/18/2023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677863"/>
            <a:ext cx="6022975" cy="3389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18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031B-E281-4753-BDB1-500D6EDF9B27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74C-D023-4FF3-AB7B-E931231DB16C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BE08-7382-4BE8-81B4-D9A899FDB489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7429-04C1-41B9-98D7-A574D8191F2E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955A-93CC-4DD5-B999-69275E8E42C5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EADC-F07F-46E3-8C40-FBCD4D75BAC1}" type="datetime1">
              <a:rPr lang="en-US" smtClean="0"/>
              <a:t>10/18/2023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C523-580F-4D36-9BD1-349F108DA1A0}" type="datetime1">
              <a:rPr lang="en-US" smtClean="0"/>
              <a:t>10/18/2023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55-C096-4FD1-A0A6-09AECE8171B8}" type="datetime1">
              <a:rPr lang="en-US" smtClean="0"/>
              <a:t>10/18/2023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C559-ECBA-488C-AAAB-3DBEDDAE997A}" type="datetime1">
              <a:rPr lang="en-US" smtClean="0"/>
              <a:t>10/18/2023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A4A4-1C2C-42CB-B53A-10E142A1B910}" type="datetime1">
              <a:rPr lang="en-US" smtClean="0"/>
              <a:t>10/18/2023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CEFF282-7F45-4C81-B8C6-DB14D2179CF0}" type="datetime1">
              <a:rPr lang="en-US" smtClean="0"/>
              <a:t>10/18/2023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Acton Health Insurance Trust – </a:t>
            </a:r>
            <a:br>
              <a:rPr lang="en-US" dirty="0"/>
            </a:br>
            <a:r>
              <a:rPr lang="en-US" dirty="0"/>
              <a:t>Fiscal Health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6BD7DE-1EA6-7C2E-736F-50074DE545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5F2BA-D2EC-45B5-899B-1A78A016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965-0E75-ECDB-D4BC-DE36D86C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46F8-660F-194C-D656-A12540B9E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20879-2F74-4264-CFAB-753643BF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ABFF8C-DBAC-0FC9-EBC6-DE4A03B36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89" y="2008972"/>
            <a:ext cx="11655846" cy="40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2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Health Insurance Trust –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89012" y="1288497"/>
            <a:ext cx="10210800" cy="48837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0" i="0" u="none" strike="noStrike" baseline="0" dirty="0">
                <a:solidFill>
                  <a:srgbClr val="3232CC"/>
                </a:solidFill>
                <a:latin typeface="Arial" panose="020B0604020202020204" pitchFamily="34" charset="0"/>
              </a:rPr>
              <a:t>The Health Insurance Trust is Self Insured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232CC"/>
                </a:solidFill>
                <a:latin typeface="Arial" panose="020B0604020202020204" pitchFamily="34" charset="0"/>
              </a:rPr>
              <a:t>It contracts with Blue Cross, Harvard Pilgrim, Tufts to administer programs like PPO’s, HMO’s, HSA’s, Medicare supplements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232CC"/>
                </a:solidFill>
                <a:latin typeface="Arial" panose="020B0604020202020204" pitchFamily="34" charset="0"/>
              </a:rPr>
              <a:t>The Trust sets rates, collects contributions from The Town and District and pays claims. It does not do Plan Design</a:t>
            </a:r>
          </a:p>
          <a:p>
            <a:pPr marL="0" indent="0">
              <a:buNone/>
            </a:pPr>
            <a:r>
              <a:rPr lang="en-US" sz="2800" b="0" i="0" u="none" strike="noStrike" baseline="0" dirty="0">
                <a:solidFill>
                  <a:srgbClr val="3232CC"/>
                </a:solidFill>
                <a:latin typeface="Arial" panose="020B0604020202020204" pitchFamily="34" charset="0"/>
              </a:rPr>
              <a:t>To pro</a:t>
            </a:r>
            <a:r>
              <a:rPr lang="en-US" sz="2800" dirty="0">
                <a:solidFill>
                  <a:srgbClr val="3232CC"/>
                </a:solidFill>
                <a:latin typeface="Arial" panose="020B0604020202020204" pitchFamily="34" charset="0"/>
              </a:rPr>
              <a:t>tect itself from very large claims the Trust purchases Reinsurance to limit liability to $175,000 per claim</a:t>
            </a:r>
          </a:p>
          <a:p>
            <a:pPr marL="0" indent="0">
              <a:buNone/>
            </a:pPr>
            <a:r>
              <a:rPr lang="en-US" sz="2800" b="0" i="0" u="none" strike="noStrike" baseline="0" dirty="0">
                <a:solidFill>
                  <a:srgbClr val="3232CC"/>
                </a:solidFill>
                <a:latin typeface="Arial" panose="020B0604020202020204" pitchFamily="34" charset="0"/>
              </a:rPr>
              <a:t>The Trust has an </a:t>
            </a:r>
            <a:r>
              <a:rPr lang="en-US" sz="2800" dirty="0">
                <a:solidFill>
                  <a:srgbClr val="3232CC"/>
                </a:solidFill>
                <a:latin typeface="Arial" panose="020B0604020202020204" pitchFamily="34" charset="0"/>
              </a:rPr>
              <a:t>independent Treasurer, a Consultant to advise on rates and programs, and has an annual audit conducted by an independent CPA</a:t>
            </a:r>
            <a:endParaRPr lang="en-US" sz="2800" b="0" i="0" u="none" strike="noStrike" baseline="0" dirty="0">
              <a:solidFill>
                <a:srgbClr val="3232CC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05CFD5-636E-4B0C-BE18-5178F1B6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3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– Financial History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57F08-1B6A-4231-9FA3-9C3E6755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F79A75-57B1-5CD1-A6FE-E4C530960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012" y="1771649"/>
            <a:ext cx="7162799" cy="430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99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E05C-CDF7-DD79-A90C-4E67DCCF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5F36A-4C5E-0640-E746-153F2FBB7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Reserves (Undesignated Fund Balance)have fallen to zero</a:t>
            </a:r>
          </a:p>
          <a:p>
            <a:r>
              <a:rPr lang="en-US" dirty="0"/>
              <a:t>Contribution Rate increases equivalent to 10% annually are not covering cost increases</a:t>
            </a:r>
          </a:p>
          <a:p>
            <a:pPr lvl="1"/>
            <a:r>
              <a:rPr lang="en-US" dirty="0"/>
              <a:t>FY23 claims increase was 9.4% versus -5% in FY22</a:t>
            </a:r>
          </a:p>
          <a:p>
            <a:pPr lvl="1"/>
            <a:r>
              <a:rPr lang="en-US" dirty="0"/>
              <a:t>Loss on Reinsurance Insurance was $1 million versus a loss of $454,000 in FY22 and a profit of $491,000 in FY21</a:t>
            </a:r>
          </a:p>
          <a:p>
            <a:r>
              <a:rPr lang="en-US" dirty="0"/>
              <a:t>Rapid increase in the level of claims/deficits</a:t>
            </a:r>
          </a:p>
          <a:p>
            <a:pPr lvl="1"/>
            <a:r>
              <a:rPr lang="en-US" sz="1800" dirty="0"/>
              <a:t>Claims for last 3 months 50% higher than the same period in two prior years</a:t>
            </a:r>
          </a:p>
          <a:p>
            <a:pPr lvl="1"/>
            <a:r>
              <a:rPr lang="en-US" dirty="0"/>
              <a:t>Deficits for the first two month of FY24 have totaled $1.5 million </a:t>
            </a:r>
          </a:p>
          <a:p>
            <a:pPr lvl="2"/>
            <a:r>
              <a:rPr lang="en-US" dirty="0"/>
              <a:t>$500,000 of that is reimbursable under stop loss insurance</a:t>
            </a:r>
          </a:p>
          <a:p>
            <a:pPr lvl="2"/>
            <a:r>
              <a:rPr lang="en-US" dirty="0"/>
              <a:t>Some of this is still carryover from HP data breach</a:t>
            </a:r>
          </a:p>
          <a:p>
            <a:pPr lvl="2"/>
            <a:r>
              <a:rPr lang="en-US" dirty="0"/>
              <a:t>New rebate savings program with BCBS will kick in in the second quarter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DFDD0-6F81-9F4C-C231-99A62A65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0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5038-F4E6-2CF2-94FB-EE68CD9D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Deficits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7767AD-73B5-193A-B897-2ABC5322D7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3412" y="2073978"/>
            <a:ext cx="7010400" cy="421930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42F62-4C56-B472-8BFD-89E79D35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24A6-4994-7873-9D6B-12AF9FB85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2F15-B90A-77B3-D38B-6A75E7BD9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828800"/>
            <a:ext cx="9601200" cy="4495800"/>
          </a:xfrm>
        </p:spPr>
        <p:txBody>
          <a:bodyPr>
            <a:normAutofit/>
          </a:bodyPr>
          <a:lstStyle/>
          <a:p>
            <a:r>
              <a:rPr lang="en-US" dirty="0"/>
              <a:t>To reestablish Reserves to a minimally acceptable level (10%)we need to increase revenue or decrease costs by $2.2 Million</a:t>
            </a:r>
          </a:p>
          <a:p>
            <a:r>
              <a:rPr lang="en-US" dirty="0"/>
              <a:t>To restore the Trust to a break even basis based on FY23, we need to increase revenue or decrease costs by $1.7 million</a:t>
            </a:r>
          </a:p>
          <a:p>
            <a:r>
              <a:rPr lang="en-US" dirty="0"/>
              <a:t>Without cost reduction the combined impact on rate would be almost 20%</a:t>
            </a:r>
          </a:p>
          <a:p>
            <a:pPr lvl="1"/>
            <a:r>
              <a:rPr lang="en-US" dirty="0"/>
              <a:t> $2.9 million increase in contributions required from the Town and School District</a:t>
            </a:r>
          </a:p>
          <a:p>
            <a:pPr lvl="1"/>
            <a:r>
              <a:rPr lang="en-US" dirty="0"/>
              <a:t>Employees would see an increase of almost 20%</a:t>
            </a:r>
          </a:p>
          <a:p>
            <a:pPr lvl="2"/>
            <a:r>
              <a:rPr lang="en-US" dirty="0"/>
              <a:t>Individuals $ 50 per month more</a:t>
            </a:r>
          </a:p>
          <a:p>
            <a:pPr lvl="2"/>
            <a:r>
              <a:rPr lang="en-US" dirty="0"/>
              <a:t>Families    $ 118 per month more</a:t>
            </a:r>
          </a:p>
          <a:p>
            <a:r>
              <a:rPr lang="en-US" dirty="0"/>
              <a:t>   But based on the last 3 months experience that may not be enough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312DD-15CE-9718-2B29-BD5F89FF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4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89EF-D4BD-49CB-2872-390C0FCF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Claims for last 3 months 50% higher than the same period in two prior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891A4-6BF5-E725-02A2-DB3B74990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600200"/>
            <a:ext cx="9601200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CED9-A416-D1DA-A38A-48B7F6A6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6E4ABC-BCDC-3FF6-192E-9A049FAB1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186" y="1941446"/>
            <a:ext cx="7181226" cy="392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6AAF-2392-0AF9-C9F1-BDF708207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38200"/>
          </a:xfrm>
        </p:spPr>
        <p:txBody>
          <a:bodyPr/>
          <a:lstStyle/>
          <a:p>
            <a:r>
              <a:rPr lang="en-US" dirty="0"/>
              <a:t>What we know and what we do not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8EA0-B28A-C32E-2737-F22743E7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600200"/>
            <a:ext cx="9601200" cy="4419600"/>
          </a:xfrm>
        </p:spPr>
        <p:txBody>
          <a:bodyPr/>
          <a:lstStyle/>
          <a:p>
            <a:r>
              <a:rPr lang="en-US" dirty="0"/>
              <a:t>We Know</a:t>
            </a:r>
          </a:p>
          <a:p>
            <a:pPr lvl="1"/>
            <a:r>
              <a:rPr lang="en-US" dirty="0"/>
              <a:t>Our claims are increasing at alarming rates</a:t>
            </a:r>
          </a:p>
          <a:p>
            <a:pPr lvl="1"/>
            <a:r>
              <a:rPr lang="en-US" dirty="0"/>
              <a:t>Compared to last year we will not lose as much on stop loss Insurance</a:t>
            </a:r>
          </a:p>
          <a:p>
            <a:pPr lvl="1"/>
            <a:r>
              <a:rPr lang="en-US" dirty="0"/>
              <a:t>The rates we charge are not too low</a:t>
            </a:r>
          </a:p>
          <a:p>
            <a:pPr lvl="2"/>
            <a:r>
              <a:rPr lang="en-US" dirty="0"/>
              <a:t>Our rates are comparable to the GIC and West Suburban Health Group for similar plans</a:t>
            </a:r>
          </a:p>
          <a:p>
            <a:r>
              <a:rPr lang="en-US" dirty="0"/>
              <a:t>We Do Not Know</a:t>
            </a:r>
          </a:p>
          <a:p>
            <a:pPr lvl="1"/>
            <a:r>
              <a:rPr lang="en-US" dirty="0"/>
              <a:t>If the claims increase is due to an increased number large individual claims or a significant increase in utilization by many subscribers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934F9-ACE9-742B-5E35-42BC4FCC9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6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651C4-6984-13D8-519A-F59D9ED9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5FFBB-96CA-0CCB-DABA-A6B0B6B3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D5BA60-C572-689F-3D0A-86D0B873F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Dec 22- </a:t>
            </a:r>
            <a:r>
              <a:rPr lang="en-US" dirty="0"/>
              <a:t>FY24 Rates are increased by 8% $1.6 million</a:t>
            </a:r>
          </a:p>
          <a:p>
            <a:r>
              <a:rPr lang="en-US" dirty="0"/>
              <a:t>June 23-Revised pricing model change on Pharmacy costs that will save $400,000 </a:t>
            </a:r>
          </a:p>
          <a:p>
            <a:r>
              <a:rPr lang="en-US" dirty="0"/>
              <a:t>June 23-Stop Loss insurance premium for FY24 was held level with last year</a:t>
            </a:r>
          </a:p>
          <a:p>
            <a:r>
              <a:rPr lang="en-US" dirty="0"/>
              <a:t>June 23-Administrative fees with HP have been reduced, other Trust Admin expenses have been reduced by 18%</a:t>
            </a:r>
          </a:p>
          <a:p>
            <a:r>
              <a:rPr lang="en-US" dirty="0"/>
              <a:t>July 23-A new Consultant has been engaged to look at all options</a:t>
            </a:r>
          </a:p>
          <a:p>
            <a:r>
              <a:rPr lang="en-US" dirty="0"/>
              <a:t>October 23-Adopted new retiree coverage model that will save $233,000 for the Trust and an equal amount for the retirees</a:t>
            </a:r>
          </a:p>
          <a:p>
            <a:r>
              <a:rPr lang="en-US" dirty="0"/>
              <a:t>Developed a series of cost savings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4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tical and Horizontal design templat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14288</TotalTime>
  <Words>572</Words>
  <Application>Microsoft Office PowerPoint</Application>
  <PresentationFormat>Custom</PresentationFormat>
  <Paragraphs>59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굴림</vt:lpstr>
      <vt:lpstr>Arial</vt:lpstr>
      <vt:lpstr>Century Gothic</vt:lpstr>
      <vt:lpstr>Vertical and Horizontal design template</vt:lpstr>
      <vt:lpstr>Acton Health Insurance Trust –  Fiscal Health</vt:lpstr>
      <vt:lpstr>Health Insurance Trust – </vt:lpstr>
      <vt:lpstr>Trust – Financial History</vt:lpstr>
      <vt:lpstr>Current Status</vt:lpstr>
      <vt:lpstr>Trust Deficits</vt:lpstr>
      <vt:lpstr>What is needed?</vt:lpstr>
      <vt:lpstr>Claims for last 3 months 50% higher than the same period in two prior years</vt:lpstr>
      <vt:lpstr>What we know and what we do not know</vt:lpstr>
      <vt:lpstr>What have we done?</vt:lpstr>
      <vt:lpstr>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Rates</dc:title>
  <dc:creator>John Petersen</dc:creator>
  <cp:lastModifiedBy>Stephen Noone</cp:lastModifiedBy>
  <cp:revision>61</cp:revision>
  <cp:lastPrinted>2023-10-18T20:32:57Z</cp:lastPrinted>
  <dcterms:created xsi:type="dcterms:W3CDTF">2021-02-07T00:09:25Z</dcterms:created>
  <dcterms:modified xsi:type="dcterms:W3CDTF">2023-10-18T21:40:23Z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